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8" r:id="rId16"/>
    <p:sldId id="268" r:id="rId17"/>
    <p:sldId id="277" r:id="rId18"/>
    <p:sldId id="272" r:id="rId19"/>
    <p:sldId id="279" r:id="rId20"/>
    <p:sldId id="273" r:id="rId21"/>
    <p:sldId id="280" r:id="rId22"/>
    <p:sldId id="282" r:id="rId23"/>
    <p:sldId id="274" r:id="rId24"/>
    <p:sldId id="275" r:id="rId25"/>
    <p:sldId id="281" r:id="rId26"/>
    <p:sldId id="276" r:id="rId2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29" autoAdjust="0"/>
  </p:normalViewPr>
  <p:slideViewPr>
    <p:cSldViewPr>
      <p:cViewPr>
        <p:scale>
          <a:sx n="110" d="100"/>
          <a:sy n="110" d="100"/>
        </p:scale>
        <p:origin x="-156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A2139-974A-4D76-8987-EE3AAC9C1DAF}" type="datetimeFigureOut">
              <a:rPr lang="bg-BG" smtClean="0"/>
              <a:t>3.7.2017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009A5-E06A-4DAA-B1C4-41AAE55CB37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A2139-974A-4D76-8987-EE3AAC9C1DAF}" type="datetimeFigureOut">
              <a:rPr lang="bg-BG" smtClean="0"/>
              <a:t>3.7.2017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009A5-E06A-4DAA-B1C4-41AAE55CB372}" type="slidenum">
              <a:rPr lang="bg-BG" smtClean="0"/>
              <a:t>‹#›</a:t>
            </a:fld>
            <a:endParaRPr lang="bg-B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A2139-974A-4D76-8987-EE3AAC9C1DAF}" type="datetimeFigureOut">
              <a:rPr lang="bg-BG" smtClean="0"/>
              <a:t>3.7.2017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009A5-E06A-4DAA-B1C4-41AAE55CB37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A2139-974A-4D76-8987-EE3AAC9C1DAF}" type="datetimeFigureOut">
              <a:rPr lang="bg-BG" smtClean="0"/>
              <a:t>3.7.2017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009A5-E06A-4DAA-B1C4-41AAE55CB372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A2139-974A-4D76-8987-EE3AAC9C1DAF}" type="datetimeFigureOut">
              <a:rPr lang="bg-BG" smtClean="0"/>
              <a:t>3.7.2017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009A5-E06A-4DAA-B1C4-41AAE55CB37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A2139-974A-4D76-8987-EE3AAC9C1DAF}" type="datetimeFigureOut">
              <a:rPr lang="bg-BG" smtClean="0"/>
              <a:t>3.7.2017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009A5-E06A-4DAA-B1C4-41AAE55CB37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A2139-974A-4D76-8987-EE3AAC9C1DAF}" type="datetimeFigureOut">
              <a:rPr lang="bg-BG" smtClean="0"/>
              <a:t>3.7.2017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009A5-E06A-4DAA-B1C4-41AAE55CB37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A2139-974A-4D76-8987-EE3AAC9C1DAF}" type="datetimeFigureOut">
              <a:rPr lang="bg-BG" smtClean="0"/>
              <a:t>3.7.2017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009A5-E06A-4DAA-B1C4-41AAE55CB372}" type="slidenum">
              <a:rPr lang="bg-BG" smtClean="0"/>
              <a:t>‹#›</a:t>
            </a:fld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A2139-974A-4D76-8987-EE3AAC9C1DAF}" type="datetimeFigureOut">
              <a:rPr lang="bg-BG" smtClean="0"/>
              <a:t>3.7.2017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009A5-E06A-4DAA-B1C4-41AAE55CB372}" type="slidenum">
              <a:rPr lang="bg-BG" smtClean="0"/>
              <a:t>‹#›</a:t>
            </a:fld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A2139-974A-4D76-8987-EE3AAC9C1DAF}" type="datetimeFigureOut">
              <a:rPr lang="bg-BG" smtClean="0"/>
              <a:t>3.7.2017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009A5-E06A-4DAA-B1C4-41AAE55CB37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A2139-974A-4D76-8987-EE3AAC9C1DAF}" type="datetimeFigureOut">
              <a:rPr lang="bg-BG" smtClean="0"/>
              <a:t>3.7.2017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009A5-E06A-4DAA-B1C4-41AAE55CB372}" type="slidenum">
              <a:rPr lang="bg-BG" smtClean="0"/>
              <a:t>‹#›</a:t>
            </a:fld>
            <a:endParaRPr lang="bg-BG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4EA2139-974A-4D76-8987-EE3AAC9C1DAF}" type="datetimeFigureOut">
              <a:rPr lang="bg-BG" smtClean="0"/>
              <a:t>3.7.2017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4B009A5-E06A-4DAA-B1C4-41AAE55CB372}" type="slidenum">
              <a:rPr lang="bg-BG" smtClean="0"/>
              <a:t>‹#›</a:t>
            </a:fld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84984"/>
            <a:ext cx="5435600" cy="3057525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827584" y="1038601"/>
            <a:ext cx="7859216" cy="885629"/>
          </a:xfrm>
        </p:spPr>
        <p:txBody>
          <a:bodyPr>
            <a:normAutofit fontScale="90000"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Комуникативни нарушения. 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Терапия</a:t>
            </a:r>
            <a:endParaRPr lang="bg-BG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365676"/>
            <a:ext cx="1098505" cy="872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Картина 5" descr="1_ЦРЧР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94" y="2518536"/>
            <a:ext cx="1800200" cy="72008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accent1"/>
            </a:bgClr>
          </a:pattFill>
          <a:ln>
            <a:noFill/>
          </a:ln>
        </p:spPr>
      </p:pic>
      <p:pic>
        <p:nvPicPr>
          <p:cNvPr id="7" name="Картина 6" descr="http://www.openspacebg.com/wp-content/uploads/2016/08/1_ERAZMUS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818" y="1887091"/>
            <a:ext cx="1368152" cy="7558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136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829568" y="4221088"/>
            <a:ext cx="7092776" cy="1656184"/>
          </a:xfrm>
        </p:spPr>
        <p:txBody>
          <a:bodyPr/>
          <a:lstStyle/>
          <a:p>
            <a:pPr marL="0" indent="0">
              <a:buNone/>
            </a:pPr>
            <a:r>
              <a:rPr lang="bg-BG" b="1" i="1" dirty="0" smtClean="0">
                <a:solidFill>
                  <a:srgbClr val="FF0000"/>
                </a:solidFill>
              </a:rPr>
              <a:t>Езикът е висша психологическа способност за обмен на информация, чрез лингвистични кодове и правила - присъщ само на човека.</a:t>
            </a:r>
            <a:endParaRPr lang="bg-BG" b="1" i="1" dirty="0">
              <a:solidFill>
                <a:srgbClr val="FF0000"/>
              </a:solidFill>
            </a:endParaRP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755576" y="1556792"/>
            <a:ext cx="8085584" cy="1540760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 smtClean="0">
                <a:solidFill>
                  <a:srgbClr val="FF0000"/>
                </a:solidFill>
              </a:rPr>
              <a:t>Езикът – средство </a:t>
            </a:r>
            <a:r>
              <a:rPr lang="bg-BG" sz="2700" b="1" dirty="0">
                <a:solidFill>
                  <a:srgbClr val="FF0000"/>
                </a:solidFill>
              </a:rPr>
              <a:t>за </a:t>
            </a:r>
            <a:r>
              <a:rPr lang="bg-BG" sz="2700" b="1" dirty="0" smtClean="0">
                <a:solidFill>
                  <a:srgbClr val="FF0000"/>
                </a:solidFill>
              </a:rPr>
              <a:t>общуване</a:t>
            </a:r>
            <a:r>
              <a:rPr lang="bg-BG" sz="2800" dirty="0" smtClean="0">
                <a:solidFill>
                  <a:srgbClr val="FF0000"/>
                </a:solidFill>
              </a:rPr>
              <a:t>:</a:t>
            </a:r>
            <a:br>
              <a:rPr lang="bg-BG" sz="28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* </a:t>
            </a:r>
            <a:r>
              <a:rPr lang="ru-RU" sz="2000" dirty="0" err="1" smtClean="0">
                <a:solidFill>
                  <a:srgbClr val="FF0000"/>
                </a:solidFill>
              </a:rPr>
              <a:t>преднамерено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произвеждани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звукови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сигнали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 *</a:t>
            </a:r>
            <a:r>
              <a:rPr lang="ru-RU" sz="2000" dirty="0" err="1" smtClean="0">
                <a:solidFill>
                  <a:srgbClr val="FF0000"/>
                </a:solidFill>
              </a:rPr>
              <a:t>графични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сигнали</a:t>
            </a:r>
            <a:r>
              <a:rPr lang="en-US" sz="2000" dirty="0" smtClean="0">
                <a:solidFill>
                  <a:srgbClr val="FF0000"/>
                </a:solidFill>
              </a:rPr>
              <a:t/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/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bg-BG" sz="2700" b="1" dirty="0">
                <a:solidFill>
                  <a:srgbClr val="FF0000"/>
                </a:solidFill>
              </a:rPr>
              <a:t>Езикът </a:t>
            </a:r>
            <a:r>
              <a:rPr lang="bg-BG" sz="2700" b="1" dirty="0" smtClean="0">
                <a:solidFill>
                  <a:srgbClr val="FF0000"/>
                </a:solidFill>
              </a:rPr>
              <a:t>–</a:t>
            </a:r>
            <a:r>
              <a:rPr lang="en-US" sz="2700" b="1" dirty="0" smtClean="0">
                <a:solidFill>
                  <a:srgbClr val="FF0000"/>
                </a:solidFill>
              </a:rPr>
              <a:t> </a:t>
            </a:r>
            <a:r>
              <a:rPr lang="bg-BG" sz="2700" b="1" dirty="0" smtClean="0">
                <a:solidFill>
                  <a:srgbClr val="FF0000"/>
                </a:solidFill>
              </a:rPr>
              <a:t>система от кодове</a:t>
            </a:r>
            <a:r>
              <a:rPr lang="bg-BG" sz="2800" dirty="0" smtClean="0">
                <a:solidFill>
                  <a:srgbClr val="FF0000"/>
                </a:solidFill>
              </a:rPr>
              <a:t/>
            </a:r>
            <a:br>
              <a:rPr lang="bg-BG" sz="28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*</a:t>
            </a:r>
            <a:r>
              <a:rPr lang="bg-BG" sz="2000" dirty="0" smtClean="0">
                <a:solidFill>
                  <a:srgbClr val="FF0000"/>
                </a:solidFill>
              </a:rPr>
              <a:t>знаци</a:t>
            </a:r>
            <a:br>
              <a:rPr lang="bg-BG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*</a:t>
            </a:r>
            <a:r>
              <a:rPr lang="bg-BG" sz="2000" dirty="0" smtClean="0">
                <a:solidFill>
                  <a:srgbClr val="FF0000"/>
                </a:solidFill>
              </a:rPr>
              <a:t>сигнали</a:t>
            </a:r>
            <a:br>
              <a:rPr lang="bg-BG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*</a:t>
            </a:r>
            <a:r>
              <a:rPr lang="bg-BG" sz="2000" dirty="0" smtClean="0">
                <a:solidFill>
                  <a:srgbClr val="FF0000"/>
                </a:solidFill>
              </a:rPr>
              <a:t>символи</a:t>
            </a:r>
            <a:r>
              <a:rPr lang="en-US" sz="2000" dirty="0" smtClean="0">
                <a:solidFill>
                  <a:srgbClr val="FF0000"/>
                </a:solidFill>
              </a:rPr>
              <a:t/>
            </a:r>
            <a:br>
              <a:rPr lang="en-US" sz="2000" dirty="0" smtClean="0">
                <a:solidFill>
                  <a:srgbClr val="FF0000"/>
                </a:solidFill>
              </a:rPr>
            </a:br>
            <a:endParaRPr lang="bg-BG" sz="20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5" y="2276872"/>
            <a:ext cx="1948161" cy="1388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990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971600" y="1268760"/>
            <a:ext cx="7624357" cy="4026760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bg-BG" sz="2600" b="1" dirty="0">
                <a:solidFill>
                  <a:srgbClr val="FF0000"/>
                </a:solidFill>
                <a:ea typeface="+mj-ea"/>
                <a:cs typeface="+mj-cs"/>
              </a:rPr>
              <a:t>Реч – реализация на езика, език в действие</a:t>
            </a:r>
            <a:r>
              <a:rPr lang="en-US" sz="2600" b="1" dirty="0">
                <a:solidFill>
                  <a:srgbClr val="FF0000"/>
                </a:solidFill>
                <a:ea typeface="+mj-ea"/>
                <a:cs typeface="+mj-cs"/>
              </a:rPr>
              <a:t>  </a:t>
            </a:r>
            <a:r>
              <a:rPr lang="bg-BG" sz="2500" dirty="0">
                <a:solidFill>
                  <a:srgbClr val="FF0000"/>
                </a:solidFill>
                <a:ea typeface="+mj-ea"/>
                <a:cs typeface="+mj-cs"/>
              </a:rPr>
              <a:t/>
            </a:r>
            <a:br>
              <a:rPr lang="bg-BG" sz="2500" dirty="0">
                <a:solidFill>
                  <a:srgbClr val="FF0000"/>
                </a:solidFill>
                <a:ea typeface="+mj-ea"/>
                <a:cs typeface="+mj-cs"/>
              </a:rPr>
            </a:br>
            <a:r>
              <a:rPr lang="bg-BG" sz="2500" dirty="0">
                <a:solidFill>
                  <a:srgbClr val="FF0000"/>
                </a:solidFill>
                <a:ea typeface="+mj-ea"/>
                <a:cs typeface="+mj-cs"/>
              </a:rPr>
              <a:t>	</a:t>
            </a:r>
            <a:endParaRPr lang="bg-BG" sz="2500" dirty="0" smtClean="0">
              <a:solidFill>
                <a:srgbClr val="FF0000"/>
              </a:solidFill>
              <a:ea typeface="+mj-ea"/>
              <a:cs typeface="+mj-cs"/>
            </a:endParaRPr>
          </a:p>
          <a:p>
            <a:pPr marL="0" indent="0">
              <a:buClr>
                <a:srgbClr val="C00000"/>
              </a:buClr>
              <a:buNone/>
            </a:pPr>
            <a:r>
              <a:rPr lang="bg-BG" sz="2500" dirty="0">
                <a:solidFill>
                  <a:srgbClr val="FF0000"/>
                </a:solidFill>
                <a:ea typeface="+mj-ea"/>
                <a:cs typeface="+mj-cs"/>
              </a:rPr>
              <a:t>	</a:t>
            </a:r>
            <a:r>
              <a:rPr lang="bg-BG" sz="2500" dirty="0" smtClean="0">
                <a:solidFill>
                  <a:srgbClr val="FF0000"/>
                </a:solidFill>
                <a:ea typeface="+mj-ea"/>
                <a:cs typeface="+mj-cs"/>
              </a:rPr>
              <a:t>Форми </a:t>
            </a:r>
            <a:r>
              <a:rPr lang="bg-BG" sz="2500" dirty="0">
                <a:solidFill>
                  <a:srgbClr val="FF0000"/>
                </a:solidFill>
                <a:ea typeface="+mj-ea"/>
                <a:cs typeface="+mj-cs"/>
              </a:rPr>
              <a:t>: </a:t>
            </a:r>
            <a:br>
              <a:rPr lang="bg-BG" sz="2500" dirty="0">
                <a:solidFill>
                  <a:srgbClr val="FF0000"/>
                </a:solidFill>
                <a:ea typeface="+mj-ea"/>
                <a:cs typeface="+mj-cs"/>
              </a:rPr>
            </a:br>
            <a:r>
              <a:rPr lang="bg-BG" sz="2500" dirty="0">
                <a:solidFill>
                  <a:srgbClr val="FF0000"/>
                </a:solidFill>
                <a:ea typeface="+mj-ea"/>
                <a:cs typeface="+mj-cs"/>
              </a:rPr>
              <a:t>	</a:t>
            </a:r>
            <a:br>
              <a:rPr lang="bg-BG" sz="2500" dirty="0">
                <a:solidFill>
                  <a:srgbClr val="FF0000"/>
                </a:solidFill>
                <a:ea typeface="+mj-ea"/>
                <a:cs typeface="+mj-cs"/>
              </a:rPr>
            </a:br>
            <a:r>
              <a:rPr lang="bg-BG" sz="2500" dirty="0">
                <a:solidFill>
                  <a:srgbClr val="FF0000"/>
                </a:solidFill>
                <a:ea typeface="+mj-ea"/>
                <a:cs typeface="+mj-cs"/>
              </a:rPr>
              <a:t>	</a:t>
            </a:r>
            <a:r>
              <a:rPr lang="en-US" sz="2500" dirty="0">
                <a:solidFill>
                  <a:srgbClr val="FF0000"/>
                </a:solidFill>
                <a:ea typeface="+mj-ea"/>
                <a:cs typeface="+mj-cs"/>
              </a:rPr>
              <a:t>* </a:t>
            </a:r>
            <a:r>
              <a:rPr lang="bg-BG" sz="2500" dirty="0">
                <a:solidFill>
                  <a:srgbClr val="FF0000"/>
                </a:solidFill>
                <a:ea typeface="+mj-ea"/>
                <a:cs typeface="+mj-cs"/>
              </a:rPr>
              <a:t>устна реч – говор и слушане</a:t>
            </a:r>
            <a:r>
              <a:rPr lang="en-US" sz="2500" dirty="0">
                <a:solidFill>
                  <a:srgbClr val="FF0000"/>
                </a:solidFill>
                <a:ea typeface="+mj-ea"/>
                <a:cs typeface="+mj-cs"/>
              </a:rPr>
              <a:t/>
            </a:r>
            <a:br>
              <a:rPr lang="en-US" sz="2500" dirty="0">
                <a:solidFill>
                  <a:srgbClr val="FF0000"/>
                </a:solidFill>
                <a:ea typeface="+mj-ea"/>
                <a:cs typeface="+mj-cs"/>
              </a:rPr>
            </a:br>
            <a:r>
              <a:rPr lang="bg-BG" sz="2500" dirty="0">
                <a:solidFill>
                  <a:srgbClr val="FF0000"/>
                </a:solidFill>
                <a:ea typeface="+mj-ea"/>
                <a:cs typeface="+mj-cs"/>
              </a:rPr>
              <a:t>	</a:t>
            </a:r>
            <a:r>
              <a:rPr lang="en-US" sz="2500" dirty="0">
                <a:solidFill>
                  <a:srgbClr val="FF0000"/>
                </a:solidFill>
                <a:ea typeface="+mj-ea"/>
                <a:cs typeface="+mj-cs"/>
              </a:rPr>
              <a:t>*</a:t>
            </a:r>
            <a:r>
              <a:rPr lang="bg-BG" sz="2500" dirty="0">
                <a:solidFill>
                  <a:srgbClr val="FF0000"/>
                </a:solidFill>
                <a:ea typeface="+mj-ea"/>
                <a:cs typeface="+mj-cs"/>
              </a:rPr>
              <a:t>писмена реч – четене и </a:t>
            </a:r>
            <a:r>
              <a:rPr lang="bg-BG" sz="2500" dirty="0" smtClean="0">
                <a:solidFill>
                  <a:srgbClr val="FF0000"/>
                </a:solidFill>
                <a:ea typeface="+mj-ea"/>
                <a:cs typeface="+mj-cs"/>
              </a:rPr>
              <a:t>писане</a:t>
            </a:r>
          </a:p>
          <a:p>
            <a:pPr marL="0" indent="0">
              <a:buNone/>
            </a:pPr>
            <a:endParaRPr lang="bg-BG" sz="25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bg-BG" sz="2500" dirty="0">
              <a:solidFill>
                <a:srgbClr val="FF0000"/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bg-BG" sz="2800" b="1" dirty="0" smtClean="0">
                <a:solidFill>
                  <a:srgbClr val="FF0000"/>
                </a:solidFill>
              </a:rPr>
              <a:t>Устна реч  - звукова комуникация </a:t>
            </a:r>
          </a:p>
          <a:p>
            <a:pPr marL="0" indent="0">
              <a:buNone/>
            </a:pPr>
            <a:r>
              <a:rPr lang="bg-BG" sz="2500" dirty="0" smtClean="0">
                <a:solidFill>
                  <a:srgbClr val="FF0000"/>
                </a:solidFill>
              </a:rPr>
              <a:t>	   писмена реч – графична комуникация </a:t>
            </a:r>
          </a:p>
          <a:p>
            <a:endParaRPr lang="bg-BG" sz="2800" dirty="0"/>
          </a:p>
          <a:p>
            <a:pPr marL="0" indent="0">
              <a:buNone/>
            </a:pPr>
            <a:r>
              <a:rPr lang="bg-BG" sz="2500" dirty="0">
                <a:solidFill>
                  <a:srgbClr val="FF0000"/>
                </a:solidFill>
                <a:ea typeface="+mj-ea"/>
                <a:cs typeface="+mj-cs"/>
              </a:rPr>
              <a:t/>
            </a:r>
            <a:br>
              <a:rPr lang="bg-BG" sz="2500" dirty="0">
                <a:solidFill>
                  <a:srgbClr val="FF0000"/>
                </a:solidFill>
                <a:ea typeface="+mj-ea"/>
                <a:cs typeface="+mj-cs"/>
              </a:rPr>
            </a:br>
            <a:endParaRPr lang="bg-BG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869160"/>
            <a:ext cx="3239344" cy="170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9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онтейнер за съдържание 8"/>
          <p:cNvSpPr>
            <a:spLocks noGrp="1"/>
          </p:cNvSpPr>
          <p:nvPr>
            <p:ph idx="1"/>
          </p:nvPr>
        </p:nvSpPr>
        <p:spPr>
          <a:xfrm>
            <a:off x="755577" y="1340768"/>
            <a:ext cx="7344816" cy="3384376"/>
          </a:xfrm>
        </p:spPr>
        <p:txBody>
          <a:bodyPr/>
          <a:lstStyle/>
          <a:p>
            <a:pPr marL="0" indent="0" algn="ctr">
              <a:buClr>
                <a:srgbClr val="C00000"/>
              </a:buClr>
              <a:buNone/>
            </a:pPr>
            <a:r>
              <a:rPr lang="bg-BG" dirty="0" smtClean="0">
                <a:solidFill>
                  <a:srgbClr val="FF0000"/>
                </a:solidFill>
              </a:rPr>
              <a:t>	Говор – система от двигателни физиологични актове за предаване на устна информация, </a:t>
            </a:r>
            <a:r>
              <a:rPr lang="bg-BG" dirty="0">
                <a:solidFill>
                  <a:srgbClr val="FF0000"/>
                </a:solidFill>
              </a:rPr>
              <a:t>ч</a:t>
            </a:r>
            <a:r>
              <a:rPr lang="bg-BG" dirty="0" smtClean="0">
                <a:solidFill>
                  <a:srgbClr val="FF0000"/>
                </a:solidFill>
              </a:rPr>
              <a:t>рез звукови сигнали</a:t>
            </a:r>
          </a:p>
          <a:p>
            <a:pPr marL="0" indent="0" algn="ctr">
              <a:buClr>
                <a:srgbClr val="C00000"/>
              </a:buClr>
              <a:buNone/>
            </a:pPr>
            <a:endParaRPr lang="bg-BG" dirty="0">
              <a:solidFill>
                <a:srgbClr val="FF0000"/>
              </a:solidFill>
            </a:endParaRPr>
          </a:p>
          <a:p>
            <a:pPr marL="0" indent="0" algn="ctr">
              <a:buClr>
                <a:srgbClr val="C00000"/>
              </a:buClr>
              <a:buNone/>
            </a:pPr>
            <a:r>
              <a:rPr lang="bg-BG" dirty="0" smtClean="0">
                <a:solidFill>
                  <a:srgbClr val="FF0000"/>
                </a:solidFill>
              </a:rPr>
              <a:t>Съчетава три типа двигателни актове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bg-BG" dirty="0" smtClean="0">
                <a:solidFill>
                  <a:srgbClr val="FF0000"/>
                </a:solidFill>
              </a:rPr>
              <a:t>Дихателни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bg-BG" dirty="0" err="1" smtClean="0">
                <a:solidFill>
                  <a:srgbClr val="FF0000"/>
                </a:solidFill>
              </a:rPr>
              <a:t>Фонационни</a:t>
            </a:r>
            <a:endParaRPr lang="bg-BG" dirty="0" smtClean="0">
              <a:solidFill>
                <a:srgbClr val="FF0000"/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bg-BG" dirty="0" smtClean="0">
                <a:solidFill>
                  <a:srgbClr val="FF0000"/>
                </a:solidFill>
              </a:rPr>
              <a:t>Артикулационни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365104"/>
            <a:ext cx="3080342" cy="173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7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827584" y="1772816"/>
            <a:ext cx="7488832" cy="4104456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C00000"/>
              </a:buClr>
              <a:buFont typeface="+mj-lt"/>
              <a:buAutoNum type="romanUcPeriod"/>
            </a:pPr>
            <a:r>
              <a:rPr lang="bg-BG" b="1" dirty="0" smtClean="0">
                <a:solidFill>
                  <a:srgbClr val="FF0000"/>
                </a:solidFill>
              </a:rPr>
              <a:t>Говорни нарушения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bg-BG" dirty="0">
                <a:solidFill>
                  <a:srgbClr val="FF0000"/>
                </a:solidFill>
              </a:rPr>
              <a:t> </a:t>
            </a:r>
            <a:r>
              <a:rPr lang="bg-BG" u="sng" dirty="0" smtClean="0">
                <a:solidFill>
                  <a:srgbClr val="FF0000"/>
                </a:solidFill>
              </a:rPr>
              <a:t>Частични говорни нарушения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bg-BG" i="1" dirty="0" smtClean="0">
                <a:solidFill>
                  <a:srgbClr val="FF0000"/>
                </a:solidFill>
              </a:rPr>
              <a:t>Гласови нарушения на развитието</a:t>
            </a:r>
          </a:p>
          <a:p>
            <a:pPr lvl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err="1" smtClean="0">
                <a:solidFill>
                  <a:srgbClr val="FF0000"/>
                </a:solidFill>
              </a:rPr>
              <a:t>Дисфония</a:t>
            </a:r>
            <a:endParaRPr lang="bg-BG" dirty="0" smtClean="0">
              <a:solidFill>
                <a:srgbClr val="FF0000"/>
              </a:solidFill>
            </a:endParaRPr>
          </a:p>
          <a:p>
            <a:pPr lvl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err="1" smtClean="0">
                <a:solidFill>
                  <a:srgbClr val="FF0000"/>
                </a:solidFill>
              </a:rPr>
              <a:t>Ринофония</a:t>
            </a:r>
            <a:r>
              <a:rPr lang="bg-BG" dirty="0" smtClean="0">
                <a:solidFill>
                  <a:srgbClr val="FF0000"/>
                </a:solidFill>
              </a:rPr>
              <a:t> 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bg-BG" i="1" dirty="0" smtClean="0">
                <a:solidFill>
                  <a:srgbClr val="FF0000"/>
                </a:solidFill>
              </a:rPr>
              <a:t>Артикулационни нарушения на развитието</a:t>
            </a:r>
          </a:p>
          <a:p>
            <a:pPr lvl="2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FF0000"/>
                </a:solidFill>
              </a:rPr>
              <a:t>Специфични артикулационни нарушения </a:t>
            </a:r>
          </a:p>
          <a:p>
            <a:pPr lvl="2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FF0000"/>
                </a:solidFill>
              </a:rPr>
              <a:t>Вторични </a:t>
            </a:r>
            <a:r>
              <a:rPr lang="bg-BG" dirty="0">
                <a:solidFill>
                  <a:srgbClr val="FF0000"/>
                </a:solidFill>
              </a:rPr>
              <a:t>артикулационни нарушения </a:t>
            </a:r>
            <a:endParaRPr lang="bg-BG" dirty="0" smtClean="0">
              <a:solidFill>
                <a:srgbClr val="FF0000"/>
              </a:solidFill>
            </a:endParaRPr>
          </a:p>
          <a:p>
            <a:pPr lvl="2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FF0000"/>
                </a:solidFill>
              </a:rPr>
              <a:t>Биомеханични </a:t>
            </a:r>
            <a:r>
              <a:rPr lang="bg-BG" dirty="0">
                <a:solidFill>
                  <a:srgbClr val="FF0000"/>
                </a:solidFill>
              </a:rPr>
              <a:t>артикулационни нарушения 	</a:t>
            </a:r>
            <a:r>
              <a:rPr lang="bg-BG" dirty="0" smtClean="0">
                <a:solidFill>
                  <a:srgbClr val="FF0000"/>
                </a:solidFill>
              </a:rPr>
              <a:t>	</a:t>
            </a:r>
            <a:r>
              <a:rPr lang="bg-BG" dirty="0">
                <a:solidFill>
                  <a:srgbClr val="FF0000"/>
                </a:solidFill>
              </a:rPr>
              <a:t>	</a:t>
            </a:r>
            <a:endParaRPr lang="bg-BG" dirty="0" smtClean="0">
              <a:solidFill>
                <a:srgbClr val="FF0000"/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bg-BG" dirty="0" smtClean="0">
              <a:solidFill>
                <a:srgbClr val="FF0000"/>
              </a:solidFill>
            </a:endParaRP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bg-BG" dirty="0" smtClean="0">
              <a:solidFill>
                <a:srgbClr val="FF0000"/>
              </a:solidFill>
            </a:endParaRP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/>
            </a:r>
            <a:br>
              <a:rPr lang="bg-BG" sz="2800" dirty="0" smtClean="0">
                <a:solidFill>
                  <a:srgbClr val="FF0000"/>
                </a:solidFill>
              </a:rPr>
            </a:br>
            <a:r>
              <a:rPr lang="bg-BG" sz="2400" dirty="0" smtClean="0">
                <a:solidFill>
                  <a:srgbClr val="FF0000"/>
                </a:solidFill>
              </a:rPr>
              <a:t>Класификация на комуникативните нарушения </a:t>
            </a:r>
            <a:endParaRPr lang="bg-BG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7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899592" y="1052736"/>
            <a:ext cx="7408333" cy="4536504"/>
          </a:xfrm>
        </p:spPr>
        <p:txBody>
          <a:bodyPr>
            <a:normAutofit/>
          </a:bodyPr>
          <a:lstStyle/>
          <a:p>
            <a:pPr lvl="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bg-BG" dirty="0">
                <a:solidFill>
                  <a:srgbClr val="FF0000"/>
                </a:solidFill>
              </a:rPr>
              <a:t> </a:t>
            </a:r>
            <a:r>
              <a:rPr lang="bg-BG" u="sng" dirty="0">
                <a:solidFill>
                  <a:srgbClr val="FF0000"/>
                </a:solidFill>
              </a:rPr>
              <a:t>Цялостни говорни </a:t>
            </a:r>
            <a:r>
              <a:rPr lang="bg-BG" u="sng" dirty="0" smtClean="0">
                <a:solidFill>
                  <a:srgbClr val="FF0000"/>
                </a:solidFill>
              </a:rPr>
              <a:t>нарушения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bg-BG" dirty="0" smtClean="0">
                <a:solidFill>
                  <a:srgbClr val="FF0000"/>
                </a:solidFill>
              </a:rPr>
              <a:t> Прозодични нарушения</a:t>
            </a:r>
          </a:p>
          <a:p>
            <a:pPr lvl="2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>
                <a:solidFill>
                  <a:srgbClr val="FF0000"/>
                </a:solidFill>
              </a:rPr>
              <a:t> </a:t>
            </a:r>
            <a:r>
              <a:rPr lang="bg-BG" dirty="0" err="1" smtClean="0">
                <a:solidFill>
                  <a:srgbClr val="FF0000"/>
                </a:solidFill>
              </a:rPr>
              <a:t>Тахилалия</a:t>
            </a:r>
            <a:endParaRPr lang="bg-BG" dirty="0" smtClean="0">
              <a:solidFill>
                <a:srgbClr val="FF0000"/>
              </a:solidFill>
            </a:endParaRPr>
          </a:p>
          <a:p>
            <a:pPr lvl="2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err="1" smtClean="0">
                <a:solidFill>
                  <a:srgbClr val="FF0000"/>
                </a:solidFill>
              </a:rPr>
              <a:t>Брадилалия</a:t>
            </a:r>
            <a:endParaRPr lang="bg-BG" dirty="0" smtClean="0">
              <a:solidFill>
                <a:srgbClr val="FF0000"/>
              </a:solidFill>
            </a:endParaRPr>
          </a:p>
          <a:p>
            <a:pPr lvl="2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FF0000"/>
                </a:solidFill>
              </a:rPr>
              <a:t>Запъване</a:t>
            </a:r>
          </a:p>
          <a:p>
            <a:pPr lvl="2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FF0000"/>
                </a:solidFill>
              </a:rPr>
              <a:t>Заекване</a:t>
            </a:r>
          </a:p>
          <a:p>
            <a:pPr marL="630238" lvl="2" indent="-274638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bg-BG" dirty="0" smtClean="0">
                <a:solidFill>
                  <a:srgbClr val="FF0000"/>
                </a:solidFill>
              </a:rPr>
              <a:t> </a:t>
            </a:r>
            <a:r>
              <a:rPr lang="bg-BG" dirty="0" err="1" smtClean="0">
                <a:solidFill>
                  <a:srgbClr val="FF0000"/>
                </a:solidFill>
              </a:rPr>
              <a:t>Дизартрия</a:t>
            </a:r>
            <a:endParaRPr lang="bg-BG" dirty="0" smtClean="0">
              <a:solidFill>
                <a:srgbClr val="FF0000"/>
              </a:solidFill>
            </a:endParaRPr>
          </a:p>
          <a:p>
            <a:pPr marL="895350" lvl="3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FF0000"/>
                </a:solidFill>
              </a:rPr>
              <a:t>Придобита </a:t>
            </a:r>
            <a:r>
              <a:rPr lang="bg-BG" dirty="0" err="1" smtClean="0">
                <a:solidFill>
                  <a:srgbClr val="FF0000"/>
                </a:solidFill>
              </a:rPr>
              <a:t>дизартрия</a:t>
            </a:r>
            <a:r>
              <a:rPr lang="bg-BG" dirty="0" smtClean="0">
                <a:solidFill>
                  <a:srgbClr val="FF0000"/>
                </a:solidFill>
              </a:rPr>
              <a:t> – </a:t>
            </a:r>
            <a:r>
              <a:rPr lang="bg-BG" dirty="0" err="1" smtClean="0">
                <a:solidFill>
                  <a:srgbClr val="FF0000"/>
                </a:solidFill>
              </a:rPr>
              <a:t>анартрия</a:t>
            </a:r>
            <a:endParaRPr lang="bg-BG" dirty="0" smtClean="0">
              <a:solidFill>
                <a:srgbClr val="FF0000"/>
              </a:solidFill>
            </a:endParaRPr>
          </a:p>
          <a:p>
            <a:pPr marL="896937" lvl="3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err="1" smtClean="0">
                <a:solidFill>
                  <a:srgbClr val="FF0000"/>
                </a:solidFill>
              </a:rPr>
              <a:t>Дизартрия</a:t>
            </a:r>
            <a:r>
              <a:rPr lang="bg-BG" dirty="0" smtClean="0">
                <a:solidFill>
                  <a:srgbClr val="FF0000"/>
                </a:solidFill>
              </a:rPr>
              <a:t> на развитието </a:t>
            </a:r>
          </a:p>
          <a:p>
            <a:pPr marL="719138" lvl="3" indent="-363538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bg-BG" dirty="0" err="1" smtClean="0">
                <a:solidFill>
                  <a:srgbClr val="FF0000"/>
                </a:solidFill>
              </a:rPr>
              <a:t>Апраксия</a:t>
            </a:r>
            <a:endParaRPr lang="bg-BG" dirty="0" smtClean="0">
              <a:solidFill>
                <a:srgbClr val="FF0000"/>
              </a:solidFill>
            </a:endParaRPr>
          </a:p>
          <a:p>
            <a:pPr marL="961390" lvl="4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FF0000"/>
                </a:solidFill>
              </a:rPr>
              <a:t>Придобита говорна </a:t>
            </a:r>
            <a:r>
              <a:rPr lang="bg-BG" dirty="0" err="1" smtClean="0">
                <a:solidFill>
                  <a:srgbClr val="FF0000"/>
                </a:solidFill>
              </a:rPr>
              <a:t>апраксия</a:t>
            </a:r>
            <a:r>
              <a:rPr lang="bg-BG" dirty="0">
                <a:solidFill>
                  <a:srgbClr val="FF0000"/>
                </a:solidFill>
              </a:rPr>
              <a:t>	</a:t>
            </a:r>
            <a:endParaRPr lang="bg-BG" dirty="0" smtClean="0">
              <a:solidFill>
                <a:srgbClr val="FF0000"/>
              </a:solidFill>
            </a:endParaRPr>
          </a:p>
          <a:p>
            <a:pPr marL="961390" lvl="4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FF0000"/>
                </a:solidFill>
              </a:rPr>
              <a:t>Говорна </a:t>
            </a:r>
            <a:r>
              <a:rPr lang="bg-BG" dirty="0" err="1" smtClean="0">
                <a:solidFill>
                  <a:srgbClr val="FF0000"/>
                </a:solidFill>
              </a:rPr>
              <a:t>апраксия</a:t>
            </a:r>
            <a:r>
              <a:rPr lang="bg-BG" dirty="0" smtClean="0">
                <a:solidFill>
                  <a:srgbClr val="FF0000"/>
                </a:solidFill>
              </a:rPr>
              <a:t> на развитието /моторна </a:t>
            </a:r>
            <a:r>
              <a:rPr lang="bg-BG" dirty="0" err="1" smtClean="0">
                <a:solidFill>
                  <a:srgbClr val="FF0000"/>
                </a:solidFill>
              </a:rPr>
              <a:t>алалия</a:t>
            </a:r>
            <a:endParaRPr lang="bg-BG" dirty="0" smtClean="0">
              <a:solidFill>
                <a:srgbClr val="FF0000"/>
              </a:solidFill>
            </a:endParaRPr>
          </a:p>
          <a:p>
            <a:pPr lvl="2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bg-BG" dirty="0">
              <a:solidFill>
                <a:srgbClr val="FF0000"/>
              </a:solidFill>
            </a:endParaRPr>
          </a:p>
          <a:p>
            <a:endParaRPr lang="bg-BG" dirty="0"/>
          </a:p>
        </p:txBody>
      </p:sp>
      <p:pic>
        <p:nvPicPr>
          <p:cNvPr id="1027" name="Picture 3" descr="C:\Users\1237\Desktop\propis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416938"/>
            <a:ext cx="3243352" cy="165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63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2843808" y="1052736"/>
            <a:ext cx="6120680" cy="27200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bg-BG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II</a:t>
            </a:r>
            <a:r>
              <a:rPr lang="bg-BG" b="1" dirty="0" smtClean="0">
                <a:solidFill>
                  <a:srgbClr val="FF0000"/>
                </a:solidFill>
              </a:rPr>
              <a:t>. Езикови нарушения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bg-BG" dirty="0" smtClean="0">
                <a:solidFill>
                  <a:srgbClr val="FF0000"/>
                </a:solidFill>
              </a:rPr>
              <a:t>Нарушения на говоримия език</a:t>
            </a:r>
          </a:p>
          <a:p>
            <a:pPr lvl="2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FF0000"/>
                </a:solidFill>
              </a:rPr>
              <a:t>Нарушения на развитието на говоримия език</a:t>
            </a:r>
          </a:p>
          <a:p>
            <a:pPr lvl="2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FF0000"/>
                </a:solidFill>
              </a:rPr>
              <a:t>Специфични езикови нарушения</a:t>
            </a:r>
          </a:p>
          <a:p>
            <a:pPr lvl="2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err="1" smtClean="0">
                <a:solidFill>
                  <a:srgbClr val="FF0000"/>
                </a:solidFill>
              </a:rPr>
              <a:t>Аутизъм</a:t>
            </a:r>
            <a:endParaRPr lang="bg-BG" dirty="0" smtClean="0">
              <a:solidFill>
                <a:srgbClr val="FF0000"/>
              </a:solidFill>
            </a:endParaRPr>
          </a:p>
          <a:p>
            <a:pPr lvl="2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FF0000"/>
                </a:solidFill>
              </a:rPr>
              <a:t>Вторични езикови нарушения</a:t>
            </a:r>
            <a:r>
              <a:rPr lang="bg-BG" b="1" dirty="0">
                <a:solidFill>
                  <a:srgbClr val="FF0000"/>
                </a:solidFill>
              </a:rPr>
              <a:t>	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95" y="4005064"/>
            <a:ext cx="3488388" cy="196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4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611560" y="1268760"/>
            <a:ext cx="7408333" cy="4026760"/>
          </a:xfrm>
        </p:spPr>
        <p:txBody>
          <a:bodyPr/>
          <a:lstStyle/>
          <a:p>
            <a:pPr marL="0" indent="0">
              <a:buNone/>
            </a:pPr>
            <a:endParaRPr lang="bg-BG" sz="2200" b="1" dirty="0" smtClean="0">
              <a:solidFill>
                <a:srgbClr val="FF0000"/>
              </a:solidFill>
              <a:ea typeface="+mj-ea"/>
              <a:cs typeface="+mj-cs"/>
            </a:endParaRPr>
          </a:p>
          <a:p>
            <a:pPr marL="0" indent="0" algn="just">
              <a:buNone/>
            </a:pPr>
            <a:r>
              <a:rPr lang="en-US" sz="2200" b="1" dirty="0" smtClean="0">
                <a:solidFill>
                  <a:srgbClr val="FF0000"/>
                </a:solidFill>
                <a:ea typeface="+mj-ea"/>
                <a:cs typeface="+mj-cs"/>
              </a:rPr>
              <a:t>III</a:t>
            </a:r>
            <a:r>
              <a:rPr lang="bg-BG" sz="2200" b="1" dirty="0">
                <a:solidFill>
                  <a:srgbClr val="FF0000"/>
                </a:solidFill>
                <a:ea typeface="+mj-ea"/>
                <a:cs typeface="+mj-cs"/>
              </a:rPr>
              <a:t>. </a:t>
            </a:r>
            <a:r>
              <a:rPr lang="bg-BG" b="1" dirty="0">
                <a:solidFill>
                  <a:srgbClr val="FF0000"/>
                </a:solidFill>
                <a:ea typeface="+mj-ea"/>
                <a:cs typeface="+mj-cs"/>
              </a:rPr>
              <a:t>Нарушения на писмения </a:t>
            </a:r>
            <a:r>
              <a:rPr lang="bg-BG" b="1" dirty="0" smtClean="0">
                <a:solidFill>
                  <a:srgbClr val="FF0000"/>
                </a:solidFill>
                <a:ea typeface="+mj-ea"/>
                <a:cs typeface="+mj-cs"/>
              </a:rPr>
              <a:t>език</a:t>
            </a:r>
          </a:p>
          <a:p>
            <a:pPr marL="0" indent="0" algn="just">
              <a:buNone/>
            </a:pPr>
            <a:endParaRPr lang="bg-BG" b="1" dirty="0" smtClean="0">
              <a:solidFill>
                <a:srgbClr val="FF0000"/>
              </a:solidFill>
              <a:ea typeface="+mj-ea"/>
              <a:cs typeface="+mj-cs"/>
            </a:endParaRP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bg-BG" sz="2000" b="1" dirty="0" smtClean="0">
                <a:solidFill>
                  <a:srgbClr val="FF0000"/>
                </a:solidFill>
                <a:ea typeface="+mj-ea"/>
                <a:cs typeface="+mj-cs"/>
              </a:rPr>
              <a:t>Нарушение на развитието на писмения език</a:t>
            </a:r>
          </a:p>
          <a:p>
            <a:pPr lvl="2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sz="1800" b="1" dirty="0" smtClean="0">
                <a:solidFill>
                  <a:srgbClr val="FF0000"/>
                </a:solidFill>
                <a:ea typeface="+mj-ea"/>
                <a:cs typeface="+mj-cs"/>
              </a:rPr>
              <a:t>Специфична </a:t>
            </a:r>
            <a:r>
              <a:rPr lang="bg-BG" sz="1800" b="1" dirty="0" err="1" smtClean="0">
                <a:solidFill>
                  <a:srgbClr val="FF0000"/>
                </a:solidFill>
                <a:ea typeface="+mj-ea"/>
                <a:cs typeface="+mj-cs"/>
              </a:rPr>
              <a:t>дислексия</a:t>
            </a:r>
            <a:endParaRPr lang="bg-BG" sz="1800" b="1" dirty="0" smtClean="0">
              <a:solidFill>
                <a:srgbClr val="FF0000"/>
              </a:solidFill>
              <a:ea typeface="+mj-ea"/>
              <a:cs typeface="+mj-cs"/>
            </a:endParaRPr>
          </a:p>
          <a:p>
            <a:pPr lvl="2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sz="1800" b="1" dirty="0" smtClean="0">
                <a:solidFill>
                  <a:srgbClr val="FF0000"/>
                </a:solidFill>
                <a:ea typeface="+mj-ea"/>
                <a:cs typeface="+mj-cs"/>
              </a:rPr>
              <a:t>Вторична </a:t>
            </a:r>
            <a:r>
              <a:rPr lang="bg-BG" sz="1800" b="1" dirty="0" err="1" smtClean="0">
                <a:solidFill>
                  <a:srgbClr val="FF0000"/>
                </a:solidFill>
                <a:ea typeface="+mj-ea"/>
                <a:cs typeface="+mj-cs"/>
              </a:rPr>
              <a:t>дислексия</a:t>
            </a:r>
            <a:endParaRPr lang="bg-BG" sz="1800" b="1" dirty="0">
              <a:solidFill>
                <a:srgbClr val="FF0000"/>
              </a:solidFill>
              <a:ea typeface="+mj-ea"/>
              <a:cs typeface="+mj-cs"/>
            </a:endParaRPr>
          </a:p>
          <a:p>
            <a:pPr marL="630238" lvl="2" indent="-274638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bg-BG" sz="1800" b="1" dirty="0" smtClean="0">
                <a:solidFill>
                  <a:srgbClr val="FF0000"/>
                </a:solidFill>
                <a:ea typeface="+mj-ea"/>
                <a:cs typeface="+mj-cs"/>
              </a:rPr>
              <a:t>Придобити нарушения на писмения език</a:t>
            </a:r>
          </a:p>
          <a:p>
            <a:pPr marL="928687" lvl="3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sz="1600" b="1" dirty="0" err="1" smtClean="0">
                <a:solidFill>
                  <a:srgbClr val="FF0000"/>
                </a:solidFill>
                <a:ea typeface="+mj-ea"/>
                <a:cs typeface="+mj-cs"/>
              </a:rPr>
              <a:t>Алексия</a:t>
            </a:r>
            <a:r>
              <a:rPr lang="bg-BG" sz="1600" b="1" dirty="0" smtClean="0">
                <a:solidFill>
                  <a:srgbClr val="FF0000"/>
                </a:solidFill>
                <a:ea typeface="+mj-ea"/>
                <a:cs typeface="+mj-cs"/>
              </a:rPr>
              <a:t> при възрастни и деца</a:t>
            </a:r>
          </a:p>
          <a:p>
            <a:pPr marL="928687" lvl="3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bg-BG" sz="1600" b="1" dirty="0" err="1" smtClean="0">
                <a:solidFill>
                  <a:srgbClr val="FF0000"/>
                </a:solidFill>
                <a:ea typeface="+mj-ea"/>
                <a:cs typeface="+mj-cs"/>
              </a:rPr>
              <a:t>Аграфия</a:t>
            </a:r>
            <a:r>
              <a:rPr lang="bg-BG" sz="1600" b="1" dirty="0" smtClean="0">
                <a:solidFill>
                  <a:srgbClr val="FF0000"/>
                </a:solidFill>
                <a:ea typeface="+mj-ea"/>
                <a:cs typeface="+mj-cs"/>
              </a:rPr>
              <a:t> при възрастни и деца				 </a:t>
            </a:r>
            <a:endParaRPr lang="bg-BG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056173"/>
            <a:ext cx="2807296" cy="157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65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683568" y="1052736"/>
            <a:ext cx="7632848" cy="2232248"/>
          </a:xfrm>
        </p:spPr>
        <p:txBody>
          <a:bodyPr/>
          <a:lstStyle/>
          <a:p>
            <a:pPr marL="0" indent="0">
              <a:buClr>
                <a:srgbClr val="C00000"/>
              </a:buClr>
              <a:buNone/>
            </a:pPr>
            <a:r>
              <a:rPr lang="en-US" b="1" dirty="0" smtClean="0">
                <a:solidFill>
                  <a:srgbClr val="FF0000"/>
                </a:solidFill>
              </a:rPr>
              <a:t>IV. </a:t>
            </a:r>
            <a:r>
              <a:rPr lang="bg-BG" b="1" dirty="0" smtClean="0">
                <a:solidFill>
                  <a:srgbClr val="FF0000"/>
                </a:solidFill>
              </a:rPr>
              <a:t>Смесени нарушения 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bg-BG" b="1" dirty="0">
                <a:solidFill>
                  <a:srgbClr val="FF0000"/>
                </a:solidFill>
              </a:rPr>
              <a:t>	</a:t>
            </a:r>
            <a:r>
              <a:rPr lang="bg-BG" dirty="0" smtClean="0">
                <a:solidFill>
                  <a:srgbClr val="FF0000"/>
                </a:solidFill>
              </a:rPr>
              <a:t>Включват съчетания от две  и повече от две от горепосочените нарушения, всяко със свой произход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573016"/>
            <a:ext cx="1872207" cy="294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0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467544" y="1124744"/>
            <a:ext cx="7344816" cy="3744416"/>
          </a:xfrm>
        </p:spPr>
        <p:txBody>
          <a:bodyPr/>
          <a:lstStyle/>
          <a:p>
            <a:pPr marL="0" indent="0">
              <a:buNone/>
            </a:pPr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</a:rPr>
              <a:t>Говорната терапия се използва при деца, които имат:</a:t>
            </a:r>
          </a:p>
          <a:p>
            <a:pPr lvl="1">
              <a:buClr>
                <a:schemeClr val="accent3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</a:rPr>
              <a:t> Забавена реч</a:t>
            </a:r>
          </a:p>
          <a:p>
            <a:pPr lvl="1">
              <a:buClr>
                <a:schemeClr val="accent3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</a:rPr>
              <a:t>Трудности във формирането на различни звуци</a:t>
            </a:r>
          </a:p>
          <a:p>
            <a:pPr lvl="1">
              <a:buClr>
                <a:schemeClr val="accent3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</a:rPr>
              <a:t>Трудности в разбирането на  езика</a:t>
            </a:r>
          </a:p>
          <a:p>
            <a:pPr lvl="1">
              <a:buClr>
                <a:schemeClr val="accent3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</a:rPr>
              <a:t> Трудности във възпроизвеждането на реч</a:t>
            </a:r>
          </a:p>
          <a:p>
            <a:pPr lvl="1">
              <a:buClr>
                <a:schemeClr val="accent3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</a:rPr>
              <a:t>Ограничена за съответната възраст лексика  </a:t>
            </a:r>
            <a:endParaRPr lang="bg-BG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27" y="3140968"/>
            <a:ext cx="1701189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539552" y="2420888"/>
            <a:ext cx="8229600" cy="2736304"/>
          </a:xfrm>
        </p:spPr>
        <p:txBody>
          <a:bodyPr>
            <a:normAutofit fontScale="90000"/>
          </a:bodyPr>
          <a:lstStyle/>
          <a:p>
            <a:r>
              <a:rPr lang="bg-BG" sz="2800" b="1" dirty="0" smtClean="0">
                <a:solidFill>
                  <a:srgbClr val="C00000"/>
                </a:solidFill>
              </a:rPr>
              <a:t>В нашето училище децата са с множество увреждания, с говорни нарушения от смесен тип.</a:t>
            </a:r>
            <a:br>
              <a:rPr lang="bg-BG" sz="2800" b="1" dirty="0" smtClean="0">
                <a:solidFill>
                  <a:srgbClr val="C00000"/>
                </a:solidFill>
              </a:rPr>
            </a:br>
            <a:r>
              <a:rPr lang="bg-BG" sz="2800" dirty="0" smtClean="0">
                <a:solidFill>
                  <a:srgbClr val="C00000"/>
                </a:solidFill>
              </a:rPr>
              <a:t> </a:t>
            </a:r>
            <a:br>
              <a:rPr lang="bg-BG" sz="2800" dirty="0" smtClean="0">
                <a:solidFill>
                  <a:srgbClr val="C00000"/>
                </a:solidFill>
              </a:rPr>
            </a:br>
            <a:r>
              <a:rPr lang="bg-BG" sz="2800" b="1" dirty="0" smtClean="0">
                <a:solidFill>
                  <a:schemeClr val="accent3">
                    <a:lumMod val="50000"/>
                  </a:schemeClr>
                </a:solidFill>
              </a:rPr>
              <a:t>Терапията </a:t>
            </a:r>
            <a:r>
              <a:rPr lang="bg-BG" sz="2800" b="1" dirty="0">
                <a:solidFill>
                  <a:schemeClr val="accent3">
                    <a:lumMod val="50000"/>
                  </a:schemeClr>
                </a:solidFill>
              </a:rPr>
              <a:t>включва различни видове упражнения и техники</a:t>
            </a:r>
            <a:br>
              <a:rPr lang="bg-BG" sz="28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bg-BG" sz="28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bg-BG" sz="2800" b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bg-BG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Стрелка надолу 5"/>
          <p:cNvSpPr/>
          <p:nvPr/>
        </p:nvSpPr>
        <p:spPr>
          <a:xfrm>
            <a:off x="4211960" y="4941168"/>
            <a:ext cx="57606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4090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132856"/>
            <a:ext cx="4601633" cy="3451225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ДИХАТЕЛНИ УПРАЖНЕНИЯ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647" y="2521910"/>
            <a:ext cx="3024336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06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2204865"/>
            <a:ext cx="4104456" cy="3078342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395536" y="404664"/>
            <a:ext cx="7787208" cy="898360"/>
          </a:xfrm>
        </p:spPr>
        <p:txBody>
          <a:bodyPr/>
          <a:lstStyle/>
          <a:p>
            <a:r>
              <a:rPr lang="bg-BG" dirty="0"/>
              <a:t>ДИХАТЕЛНИ УПРАЖНЕНИЯ</a:t>
            </a: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806" y="2060848"/>
            <a:ext cx="3435846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78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16832"/>
            <a:ext cx="4601633" cy="3451225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АРТИКУЛАЦИОННА ГИМНАСТИКА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429000"/>
            <a:ext cx="3779912" cy="283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72" y="1988840"/>
            <a:ext cx="2912454" cy="3883273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4000" dirty="0"/>
              <a:t>АРТИКУЛАЦИОННА ГИМНАСТИКА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204864"/>
            <a:ext cx="3003798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2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20888"/>
            <a:ext cx="2588418" cy="3451225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РАЗВИТИЕ НА  РЕЧТА</a:t>
            </a:r>
            <a:br>
              <a:rPr lang="bg-BG" dirty="0" smtClean="0"/>
            </a:br>
            <a:endParaRPr lang="bg-BG" dirty="0"/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204864"/>
            <a:ext cx="4896544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3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2204864"/>
            <a:ext cx="2808311" cy="3744416"/>
          </a:xfr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063" y="2204864"/>
            <a:ext cx="2769772" cy="369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3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УПРАЖНЕНИЯ ЗА ФИНА МОТОРИКА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988840"/>
            <a:ext cx="2700300" cy="3600400"/>
          </a:xfrm>
          <a:prstGeom prst="rect">
            <a:avLst/>
          </a:prstGeom>
        </p:spPr>
      </p:pic>
      <p:pic>
        <p:nvPicPr>
          <p:cNvPr id="5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2936"/>
            <a:ext cx="2808312" cy="3744417"/>
          </a:xfr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688" y="3050911"/>
            <a:ext cx="2517744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78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УПРАЖНЕНИЯ ЗА ФИНА МОТОРИКА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132856"/>
            <a:ext cx="3000280" cy="400037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611773"/>
            <a:ext cx="3456384" cy="2592288"/>
          </a:xfrm>
          <a:prstGeom prst="rect">
            <a:avLst/>
          </a:prstGeom>
        </p:spPr>
      </p:pic>
      <p:pic>
        <p:nvPicPr>
          <p:cNvPr id="9" name="Контейнер за съдържание 8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304853"/>
            <a:ext cx="3404711" cy="255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7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844825"/>
            <a:ext cx="4104456" cy="3078342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Арт терапия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8"/>
            <a:ext cx="4139950" cy="310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7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110631"/>
            <a:ext cx="2858448" cy="3811265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Арт терапия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901" y="2204864"/>
            <a:ext cx="4956041" cy="371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8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96952"/>
            <a:ext cx="4410914" cy="2592288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Арт терапия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852936"/>
            <a:ext cx="3692718" cy="207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2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Четивна техника и писмена продукция</a:t>
            </a:r>
            <a:endParaRPr lang="bg-BG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132856"/>
            <a:ext cx="2804442" cy="3739257"/>
          </a:xfr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438" y="2139715"/>
            <a:ext cx="4956043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1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64904"/>
            <a:ext cx="4601633" cy="3451225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Сесии в сензорна стая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628800"/>
            <a:ext cx="3615866" cy="482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6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07" y="2492896"/>
            <a:ext cx="4032447" cy="3024335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Сесии в сензорна стая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708920"/>
            <a:ext cx="3995934" cy="299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95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252728"/>
          </a:xfrm>
        </p:spPr>
        <p:txBody>
          <a:bodyPr/>
          <a:lstStyle/>
          <a:p>
            <a:r>
              <a:rPr lang="bg-BG" dirty="0" smtClean="0">
                <a:solidFill>
                  <a:srgbClr val="FF0000"/>
                </a:solidFill>
              </a:rPr>
              <a:t>Благодаря за вниманието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1237\Desktop\posobie-po-chteniyu-485-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883856"/>
            <a:ext cx="3533931" cy="236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06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ълна">
  <a:themeElements>
    <a:clrScheme name="Въ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ъ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ъ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542</TotalTime>
  <Words>238</Words>
  <Application>Microsoft Office PowerPoint</Application>
  <PresentationFormat>Презентация на цял екран (4:3)</PresentationFormat>
  <Paragraphs>79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26</vt:i4>
      </vt:variant>
    </vt:vector>
  </HeadingPairs>
  <TitlesOfParts>
    <vt:vector size="27" baseType="lpstr">
      <vt:lpstr>Вълна</vt:lpstr>
      <vt:lpstr>Комуникативни нарушения. Терапия</vt:lpstr>
      <vt:lpstr>Езикът – средство за общуване: * преднамерено  произвеждани звукови  сигнали   *графични сигнали   Езикът – система от кодове *знаци *сигнали *символи </vt:lpstr>
      <vt:lpstr>Презентация на PowerPoint</vt:lpstr>
      <vt:lpstr>Презентация на PowerPoint</vt:lpstr>
      <vt:lpstr> Класификация на комуникативните нарушения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В нашето училище децата са с множество увреждания, с говорни нарушения от смесен тип.   Терапията включва различни видове упражнения и техники  </vt:lpstr>
      <vt:lpstr>ДИХАТЕЛНИ УПРАЖНЕНИЯ</vt:lpstr>
      <vt:lpstr>ДИХАТЕЛНИ УПРАЖНЕНИЯ</vt:lpstr>
      <vt:lpstr>АРТИКУЛАЦИОННА ГИМНАСТИКА</vt:lpstr>
      <vt:lpstr>АРТИКУЛАЦИОННА ГИМНАСТИКА</vt:lpstr>
      <vt:lpstr>РАЗВИТИЕ НА  РЕЧТА </vt:lpstr>
      <vt:lpstr>Презентация на PowerPoint</vt:lpstr>
      <vt:lpstr>УПРАЖНЕНИЯ ЗА ФИНА МОТОРИКА</vt:lpstr>
      <vt:lpstr>УПРАЖНЕНИЯ ЗА ФИНА МОТОРИКА</vt:lpstr>
      <vt:lpstr>Арт терапия</vt:lpstr>
      <vt:lpstr>Арт терапия</vt:lpstr>
      <vt:lpstr>Арт терапия</vt:lpstr>
      <vt:lpstr>Четивна техника и писмена продукция</vt:lpstr>
      <vt:lpstr>Сесии в сензорна стая</vt:lpstr>
      <vt:lpstr>Сесии в сензорна стая</vt:lpstr>
      <vt:lpstr>Благодаря за вниманието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PU Beron</dc:creator>
  <cp:lastModifiedBy>PU Beron</cp:lastModifiedBy>
  <cp:revision>33</cp:revision>
  <dcterms:created xsi:type="dcterms:W3CDTF">2017-05-04T08:52:01Z</dcterms:created>
  <dcterms:modified xsi:type="dcterms:W3CDTF">2017-07-03T05:28:35Z</dcterms:modified>
</cp:coreProperties>
</file>