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83DDC776-48AC-471D-9D61-23EC2E294798}" type="datetimeFigureOut">
              <a:rPr lang="en-US" smtClean="0"/>
              <a:pPr/>
              <a:t>3/18/2016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4B01464B-6CAD-4085-9BF6-9717CDFDAF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83DDC776-48AC-471D-9D61-23EC2E294798}" type="datetimeFigureOut">
              <a:rPr lang="en-US" smtClean="0"/>
              <a:pPr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464B-6CAD-4085-9BF6-9717CDFDAF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83DDC776-48AC-471D-9D61-23EC2E294798}" type="datetimeFigureOut">
              <a:rPr lang="en-US" smtClean="0"/>
              <a:pPr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4B01464B-6CAD-4085-9BF6-9717CDFDAF4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3DDC776-48AC-471D-9D61-23EC2E294798}" type="datetimeFigureOut">
              <a:rPr lang="en-US" smtClean="0"/>
              <a:pPr/>
              <a:t>3/18/2016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B01464B-6CAD-4085-9BF6-9717CDFDAF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83DDC776-48AC-471D-9D61-23EC2E294798}" type="datetimeFigureOut">
              <a:rPr lang="en-US" smtClean="0"/>
              <a:pPr/>
              <a:t>3/18/2016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4B01464B-6CAD-4085-9BF6-9717CDFDAF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DC776-48AC-471D-9D61-23EC2E294798}" type="datetimeFigureOut">
              <a:rPr lang="en-US" smtClean="0"/>
              <a:pPr/>
              <a:t>3/18/2016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464B-6CAD-4085-9BF6-9717CDFDAF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3DDC776-48AC-471D-9D61-23EC2E294798}" type="datetimeFigureOut">
              <a:rPr lang="en-US" smtClean="0"/>
              <a:pPr/>
              <a:t>3/18/2016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B01464B-6CAD-4085-9BF6-9717CDFDAF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83DDC776-48AC-471D-9D61-23EC2E294798}" type="datetimeFigureOut">
              <a:rPr lang="en-US" smtClean="0"/>
              <a:pPr/>
              <a:t>3/18/2016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4B01464B-6CAD-4085-9BF6-9717CDFDAF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83DDC776-48AC-471D-9D61-23EC2E294798}" type="datetimeFigureOut">
              <a:rPr lang="en-US" smtClean="0"/>
              <a:pPr/>
              <a:t>3/18/2016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4B01464B-6CAD-4085-9BF6-9717CDFDAF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DC776-48AC-471D-9D61-23EC2E294798}" type="datetimeFigureOut">
              <a:rPr lang="en-US" smtClean="0"/>
              <a:pPr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464B-6CAD-4085-9BF6-9717CDFDAF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DC776-48AC-471D-9D61-23EC2E294798}" type="datetimeFigureOut">
              <a:rPr lang="en-US" smtClean="0"/>
              <a:pPr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1464B-6CAD-4085-9BF6-9717CDFDAF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83DDC776-48AC-471D-9D61-23EC2E294798}" type="datetimeFigureOut">
              <a:rPr lang="en-US" smtClean="0"/>
              <a:pPr/>
              <a:t>3/18/2016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4B01464B-6CAD-4085-9BF6-9717CDFDAF4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1910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o-RO" dirty="0" smtClean="0"/>
              <a:t/>
            </a:r>
            <a:br>
              <a:rPr lang="ro-RO" dirty="0" smtClean="0"/>
            </a:br>
            <a:r>
              <a:rPr lang="ro-RO" dirty="0" smtClean="0"/>
              <a:t/>
            </a:r>
            <a:br>
              <a:rPr lang="ro-RO" dirty="0" smtClean="0"/>
            </a:br>
            <a:r>
              <a:rPr lang="en-US" dirty="0" err="1" smtClean="0"/>
              <a:t>Activitate</a:t>
            </a:r>
            <a:r>
              <a:rPr lang="en-US" dirty="0" smtClean="0"/>
              <a:t> </a:t>
            </a:r>
            <a:r>
              <a:rPr lang="en-US" dirty="0" smtClean="0"/>
              <a:t>de </a:t>
            </a:r>
            <a:r>
              <a:rPr lang="en-US" dirty="0" err="1" smtClean="0"/>
              <a:t>formare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i="1" dirty="0" err="1" smtClean="0"/>
              <a:t>Abodarea</a:t>
            </a:r>
            <a:r>
              <a:rPr lang="en-US" i="1" dirty="0" smtClean="0"/>
              <a:t> </a:t>
            </a:r>
            <a:r>
              <a:rPr lang="en-US" i="1" dirty="0" err="1" smtClean="0"/>
              <a:t>educa</a:t>
            </a:r>
            <a:r>
              <a:rPr lang="ro-RO" i="1" dirty="0" smtClean="0"/>
              <a:t>țională individualizată a copilului cu deficiențe senzoriale multiple.</a:t>
            </a:r>
            <a:br>
              <a:rPr lang="ro-RO" i="1" dirty="0" smtClean="0"/>
            </a:br>
            <a:r>
              <a:rPr lang="ro-RO" i="1" dirty="0" smtClean="0"/>
              <a:t> Work-shop - Cărți tactile.</a:t>
            </a:r>
            <a:r>
              <a:rPr lang="ro-RO" dirty="0" smtClean="0"/>
              <a:t/>
            </a:r>
            <a:br>
              <a:rPr lang="ro-RO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00600"/>
            <a:ext cx="6400800" cy="1752600"/>
          </a:xfrm>
        </p:spPr>
        <p:txBody>
          <a:bodyPr/>
          <a:lstStyle/>
          <a:p>
            <a:endParaRPr lang="ro-RO" dirty="0" smtClean="0"/>
          </a:p>
          <a:p>
            <a:r>
              <a:rPr lang="ro-RO" dirty="0" smtClean="0"/>
              <a:t>CSEI Cristal Oradea</a:t>
            </a:r>
          </a:p>
          <a:p>
            <a:r>
              <a:rPr lang="ro-RO" dirty="0" smtClean="0"/>
              <a:t> 7-11 martie 2016</a:t>
            </a:r>
            <a:endParaRPr lang="en-US" dirty="0"/>
          </a:p>
        </p:txBody>
      </p:sp>
      <p:pic>
        <p:nvPicPr>
          <p:cNvPr id="4" name="Picture 3" descr="C:\Users\Ramona\Desktop\Erasmus +\sigla_Erasmu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57200"/>
            <a:ext cx="1905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Ramona\Desktop\Erasmus +\LOGO PROIECT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304800"/>
            <a:ext cx="1148994" cy="911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381000"/>
            <a:ext cx="8191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960438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>
                <a:solidFill>
                  <a:srgbClr val="FF0000"/>
                </a:solidFill>
              </a:rPr>
              <a:t/>
            </a:r>
            <a:br>
              <a:rPr lang="it-IT" dirty="0" smtClean="0">
                <a:solidFill>
                  <a:srgbClr val="FF0000"/>
                </a:solidFill>
              </a:rPr>
            </a:br>
            <a:r>
              <a:rPr lang="it-IT" dirty="0" smtClean="0">
                <a:solidFill>
                  <a:srgbClr val="FF0000"/>
                </a:solidFill>
              </a:rPr>
              <a:t>7 martie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Primirea </a:t>
            </a:r>
            <a:r>
              <a:rPr lang="it-IT" dirty="0"/>
              <a:t>invitaților</a:t>
            </a:r>
            <a:r>
              <a:rPr lang="en-US" dirty="0"/>
              <a:t/>
            </a:r>
            <a:br>
              <a:rPr lang="en-US" dirty="0"/>
            </a:br>
            <a:r>
              <a:rPr lang="it-IT" dirty="0"/>
              <a:t>Cuvânt de bun venit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026" name="Picture 2" descr="C:\Users\Ramona\Desktop\Erasmus +\poze mob_romania\gallery_178331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197100"/>
            <a:ext cx="3124200" cy="2082800"/>
          </a:xfrm>
          <a:prstGeom prst="rect">
            <a:avLst/>
          </a:prstGeom>
          <a:noFill/>
        </p:spPr>
      </p:pic>
      <p:pic>
        <p:nvPicPr>
          <p:cNvPr id="1027" name="Picture 3" descr="C:\Users\Ramona\Desktop\Erasmus +\poze mob_romania\gallery_178317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4495800"/>
            <a:ext cx="3048000" cy="2032000"/>
          </a:xfrm>
          <a:prstGeom prst="rect">
            <a:avLst/>
          </a:prstGeom>
          <a:noFill/>
        </p:spPr>
      </p:pic>
      <p:pic>
        <p:nvPicPr>
          <p:cNvPr id="1028" name="Picture 4" descr="C:\Users\Ramona\Desktop\Erasmus +\poze mob_romania\gallery_178347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2082800"/>
            <a:ext cx="3257550" cy="2171700"/>
          </a:xfrm>
          <a:prstGeom prst="rect">
            <a:avLst/>
          </a:prstGeom>
          <a:noFill/>
        </p:spPr>
      </p:pic>
      <p:pic>
        <p:nvPicPr>
          <p:cNvPr id="1029" name="Picture 5" descr="C:\Users\Ramona\Desktop\Erasmus +\poze mob_romania\gallery_178355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76800" y="4630762"/>
            <a:ext cx="3417570" cy="2017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Program artistic</a:t>
            </a:r>
            <a:endParaRPr lang="en-US" dirty="0"/>
          </a:p>
        </p:txBody>
      </p:sp>
      <p:pic>
        <p:nvPicPr>
          <p:cNvPr id="2050" name="Picture 2" descr="C:\Users\Ramona\Desktop\Erasmus +\poze mob_romania\gallery_178381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1498600"/>
            <a:ext cx="3124200" cy="2082800"/>
          </a:xfrm>
          <a:prstGeom prst="rect">
            <a:avLst/>
          </a:prstGeom>
          <a:noFill/>
        </p:spPr>
      </p:pic>
      <p:pic>
        <p:nvPicPr>
          <p:cNvPr id="2051" name="Picture 3" descr="C:\Users\Ramona\Desktop\Erasmus +\poze mob_romania\gallery_178389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1473200"/>
            <a:ext cx="3143250" cy="2095500"/>
          </a:xfrm>
          <a:prstGeom prst="rect">
            <a:avLst/>
          </a:prstGeom>
          <a:noFill/>
        </p:spPr>
      </p:pic>
      <p:pic>
        <p:nvPicPr>
          <p:cNvPr id="2052" name="Picture 4" descr="C:\Users\Ramona\Desktop\Erasmus +\poze mob_romania\gallery_178383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4127500"/>
            <a:ext cx="3124200" cy="2082800"/>
          </a:xfrm>
          <a:prstGeom prst="rect">
            <a:avLst/>
          </a:prstGeom>
          <a:noFill/>
        </p:spPr>
      </p:pic>
      <p:pic>
        <p:nvPicPr>
          <p:cNvPr id="2053" name="Picture 5" descr="C:\Users\Ramona\Desktop\Erasmus +\poze mob_romania\gallery_178377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3000" y="4114800"/>
            <a:ext cx="3219450" cy="2146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/>
              <a:t>Vizitarea CSEI Cristal</a:t>
            </a:r>
            <a:r>
              <a:rPr lang="en-US" dirty="0"/>
              <a:t/>
            </a:r>
            <a:br>
              <a:rPr lang="en-US" dirty="0"/>
            </a:br>
            <a:r>
              <a:rPr lang="it-IT" dirty="0"/>
              <a:t> </a:t>
            </a:r>
            <a:r>
              <a:rPr lang="it-IT" dirty="0" smtClean="0"/>
              <a:t>Teatru </a:t>
            </a:r>
            <a:r>
              <a:rPr lang="it-IT" dirty="0"/>
              <a:t>de păpuși </a:t>
            </a:r>
            <a:r>
              <a:rPr lang="it-IT" i="1" dirty="0"/>
              <a:t>,, Prieteni europeni,,</a:t>
            </a:r>
            <a:endParaRPr lang="en-US" dirty="0"/>
          </a:p>
        </p:txBody>
      </p:sp>
      <p:pic>
        <p:nvPicPr>
          <p:cNvPr id="3074" name="Picture 2" descr="C:\Users\Ramona\Desktop\Erasmus +\poze mob_romania\gallery_178391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828800"/>
            <a:ext cx="3200400" cy="2133600"/>
          </a:xfrm>
          <a:prstGeom prst="rect">
            <a:avLst/>
          </a:prstGeom>
          <a:noFill/>
        </p:spPr>
      </p:pic>
      <p:pic>
        <p:nvPicPr>
          <p:cNvPr id="3075" name="Picture 3" descr="C:\Users\Ramona\Desktop\Erasmus +\poze mob_romania\gallery_178423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4457700"/>
            <a:ext cx="2971800" cy="1981200"/>
          </a:xfrm>
          <a:prstGeom prst="rect">
            <a:avLst/>
          </a:prstGeom>
          <a:noFill/>
        </p:spPr>
      </p:pic>
      <p:pic>
        <p:nvPicPr>
          <p:cNvPr id="3078" name="Picture 6" descr="C:\Users\Ramona\Desktop\Erasmus +\poze mob_romania\gallery_178431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1905000"/>
            <a:ext cx="3034393" cy="2360084"/>
          </a:xfrm>
          <a:prstGeom prst="rect">
            <a:avLst/>
          </a:prstGeom>
          <a:noFill/>
        </p:spPr>
      </p:pic>
      <p:pic>
        <p:nvPicPr>
          <p:cNvPr id="3081" name="Picture 9" descr="C:\Users\Ramona\Desktop\Erasmus +\poze mob_romania\gallery_178412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05400" y="4343400"/>
            <a:ext cx="3276600" cy="218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Jocuri de </a:t>
            </a:r>
            <a:r>
              <a:rPr lang="it-IT" dirty="0" smtClean="0"/>
              <a:t>intercunoaștere</a:t>
            </a:r>
            <a:r>
              <a:rPr lang="en-US" dirty="0"/>
              <a:t/>
            </a:r>
            <a:br>
              <a:rPr lang="en-US" dirty="0"/>
            </a:br>
            <a:r>
              <a:rPr lang="it-IT" dirty="0"/>
              <a:t> </a:t>
            </a:r>
            <a:r>
              <a:rPr lang="it-IT" dirty="0" smtClean="0"/>
              <a:t>Introducere </a:t>
            </a:r>
            <a:r>
              <a:rPr lang="it-IT" dirty="0"/>
              <a:t>în problematica DSM </a:t>
            </a:r>
            <a:endParaRPr lang="en-US" dirty="0"/>
          </a:p>
        </p:txBody>
      </p:sp>
      <p:pic>
        <p:nvPicPr>
          <p:cNvPr id="4098" name="Picture 2" descr="C:\Users\Ramona\Desktop\Erasmus +\poze mob_romania\20160307_1111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905000"/>
            <a:ext cx="3733800" cy="2544763"/>
          </a:xfrm>
          <a:prstGeom prst="rect">
            <a:avLst/>
          </a:prstGeom>
          <a:noFill/>
        </p:spPr>
      </p:pic>
      <p:pic>
        <p:nvPicPr>
          <p:cNvPr id="10" name="Picture 9" descr="C:\Users\Ramona\Desktop\Erasmus +\poze mob_romania\20160307_11223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2895600"/>
            <a:ext cx="2352675" cy="132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300000" lon="0" rev="16200000"/>
            </a:camera>
            <a:lightRig rig="threePt" dir="t"/>
          </a:scene3d>
        </p:spPr>
      </p:pic>
      <p:pic>
        <p:nvPicPr>
          <p:cNvPr id="11" name="Picture 10" descr="C:\Users\Ramona\Desktop\Erasmus +\poze mob_romania\20160307_11261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4648200"/>
            <a:ext cx="2743200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C:\Users\Ramona\Desktop\Erasmus +\poze mob_romania\20160307_11291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4305299" y="4229101"/>
            <a:ext cx="2819401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Interventia timpurie la copilul cu DSM. Experiența SENSE la </a:t>
            </a:r>
            <a:r>
              <a:rPr lang="it-IT" dirty="0" smtClean="0"/>
              <a:t>CSEI</a:t>
            </a:r>
            <a:r>
              <a:rPr lang="ro-RO" dirty="0" smtClean="0"/>
              <a:t> CRISTAL</a:t>
            </a:r>
            <a:r>
              <a:rPr lang="it-IT" dirty="0" smtClean="0"/>
              <a:t> </a:t>
            </a:r>
            <a:endParaRPr lang="en-US" dirty="0"/>
          </a:p>
        </p:txBody>
      </p:sp>
      <p:pic>
        <p:nvPicPr>
          <p:cNvPr id="5" name="Picture 4" descr="C:\Users\Ramona\Desktop\Erasmus +\poze mob_romania\20160307_12293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39687" y="2703513"/>
            <a:ext cx="33020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Users\Ramona\Desktop\Erasmus +\poze mob_romania\20160307_11563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2209800"/>
            <a:ext cx="3733800" cy="2819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 smtClean="0"/>
              <a:t>Vizitarea centrului istoric al orașului</a:t>
            </a:r>
            <a:endParaRPr lang="en-US" dirty="0"/>
          </a:p>
        </p:txBody>
      </p:sp>
      <p:pic>
        <p:nvPicPr>
          <p:cNvPr id="4" name="Content Placeholder 3" descr="C:\Users\Ramona\Desktop\Erasmus +\poze mob_romania\20160308_15134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676400"/>
            <a:ext cx="4724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Ramona\Desktop\Erasmus +\poze mob_romania\20160307_15360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4267200"/>
            <a:ext cx="3276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8 Martie</a:t>
            </a:r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dirty="0" smtClean="0"/>
              <a:t>Activități de predare ale partenerilor în grupe/clase </a:t>
            </a:r>
            <a:endParaRPr lang="en-US" dirty="0"/>
          </a:p>
        </p:txBody>
      </p:sp>
      <p:pic>
        <p:nvPicPr>
          <p:cNvPr id="5" name="Picture 4" descr="C:\Users\Ramona\Desktop\Erasmus +\poze mob_romania\20160308_09321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057400"/>
            <a:ext cx="358140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Ramona\Desktop\Erasmus +\poze mob_romania\20160308_09254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905000"/>
            <a:ext cx="2971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Users\Ramona\Desktop\Erasmus +\poze mob_romania\20160308_09165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4648200"/>
            <a:ext cx="2819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Users\Ramona\Desktop\Erasmus +\poze mob_romania\20160308_09284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5219700" y="4610100"/>
            <a:ext cx="2514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100" dirty="0" smtClean="0"/>
              <a:t>Jocuri de enrgizare. Evaluarea copilului cu DSM.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it-IT" sz="3100" dirty="0" smtClean="0"/>
              <a:t>Scala Callier Azusa. Copilul </a:t>
            </a:r>
            <a:r>
              <a:rPr lang="it-IT" sz="3100" dirty="0" smtClean="0"/>
              <a:t>cu</a:t>
            </a:r>
            <a:r>
              <a:rPr lang="ro-RO" sz="3100" dirty="0" smtClean="0"/>
              <a:t> </a:t>
            </a:r>
            <a:r>
              <a:rPr lang="it-IT" sz="3100" dirty="0" smtClean="0"/>
              <a:t>surdocecitate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it-IT" sz="3100" dirty="0" smtClean="0"/>
              <a:t>Studiu de caz : Denisa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 descr="C:\Users\Ramona\Desktop\Erasmus +\poze mob_romania\20160308_09584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98450" y="3206750"/>
            <a:ext cx="29083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Ramona\Desktop\Erasmus +\poze mob_romania\20160308_10241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2438400"/>
            <a:ext cx="3048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Users\Ramona\Desktop\Erasmus +\poze mob_romania\20160308_12383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4419600"/>
            <a:ext cx="3429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Vizitarea</a:t>
            </a:r>
            <a:r>
              <a:rPr lang="en-US" dirty="0" smtClean="0"/>
              <a:t> </a:t>
            </a:r>
            <a:r>
              <a:rPr lang="en-US" dirty="0" err="1" smtClean="0"/>
              <a:t>cet</a:t>
            </a:r>
            <a:r>
              <a:rPr lang="ro-RO" dirty="0" smtClean="0"/>
              <a:t>ăț</a:t>
            </a:r>
            <a:r>
              <a:rPr lang="en-US" dirty="0" smtClean="0"/>
              <a:t>ii Oradea.</a:t>
            </a:r>
            <a:r>
              <a:rPr lang="ro-RO" dirty="0" smtClean="0"/>
              <a:t/>
            </a:r>
            <a:br>
              <a:rPr lang="ro-RO" dirty="0" smtClean="0"/>
            </a:br>
            <a:r>
              <a:rPr lang="en-US" dirty="0" smtClean="0"/>
              <a:t> </a:t>
            </a:r>
            <a:r>
              <a:rPr lang="en-US" dirty="0" err="1" smtClean="0"/>
              <a:t>Cin</a:t>
            </a:r>
            <a:r>
              <a:rPr lang="ro-RO" dirty="0" smtClean="0"/>
              <a:t>ă festivă cu personalul CSEI Cristal</a:t>
            </a:r>
            <a:endParaRPr lang="en-US" dirty="0"/>
          </a:p>
        </p:txBody>
      </p:sp>
      <p:pic>
        <p:nvPicPr>
          <p:cNvPr id="4" name="Picture 3" descr="C:\Users\Ramona\Desktop\Erasmus +\poze mob_romania\20160308_16012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981200"/>
            <a:ext cx="2743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Ramona\Desktop\Erasmus +\poze mob_romania\20160308_19364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1905000"/>
            <a:ext cx="3674533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Ramona\Desktop\Erasmus +\poze mob_romania\20160308_19385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4191000"/>
            <a:ext cx="3771900" cy="2169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dirty="0" smtClean="0">
                <a:solidFill>
                  <a:srgbClr val="FF0000"/>
                </a:solidFill>
              </a:rPr>
              <a:t>9 </a:t>
            </a:r>
            <a:r>
              <a:rPr lang="en-US" sz="2700" b="1" dirty="0" err="1" smtClean="0">
                <a:solidFill>
                  <a:srgbClr val="FF0000"/>
                </a:solidFill>
              </a:rPr>
              <a:t>martie</a:t>
            </a:r>
            <a:r>
              <a:rPr lang="en-US" sz="2700" b="1" dirty="0" smtClean="0">
                <a:solidFill>
                  <a:srgbClr val="FF0000"/>
                </a:solidFill>
              </a:rPr>
              <a:t/>
            </a:r>
            <a:br>
              <a:rPr lang="en-US" sz="2700" b="1" dirty="0" smtClean="0">
                <a:solidFill>
                  <a:srgbClr val="FF0000"/>
                </a:solidFill>
              </a:rPr>
            </a:br>
            <a:r>
              <a:rPr lang="it-IT" sz="2700" dirty="0" smtClean="0"/>
              <a:t>Activitate demonstrativă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it-IT" sz="2700" dirty="0" smtClean="0"/>
              <a:t>clasa de nevăzători 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it-IT" sz="2700" dirty="0" smtClean="0"/>
              <a:t>Prezentarea </a:t>
            </a:r>
            <a:r>
              <a:rPr lang="it-IT" sz="2700" dirty="0" smtClean="0"/>
              <a:t>unor materiale </a:t>
            </a:r>
            <a:r>
              <a:rPr lang="it-IT" sz="2700" dirty="0" smtClean="0"/>
              <a:t>didactice/metode  </a:t>
            </a:r>
            <a:r>
              <a:rPr lang="it-IT" sz="2700" dirty="0" smtClean="0"/>
              <a:t>folosite în munca cu copiii cu deficiențe de vedere și DSM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 descr="C:\Users\Ramona\Desktop\Erasmus +\poze mob_romania\20160309_09163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09800"/>
            <a:ext cx="2810933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Ramona\Desktop\Erasmus +\poze mob_romania\20160309_09334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966354" y="2872846"/>
            <a:ext cx="3031067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Ramona\Desktop\Erasmus +\poze mob_romania\20160309_09510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894137" y="3421063"/>
            <a:ext cx="30988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Users\Ramona\Desktop\Erasmus +\poze mob_romania\20160309_09550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2191279" y="4711601"/>
            <a:ext cx="2698320" cy="1594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Jocuri de energizare a grupului.</a:t>
            </a:r>
            <a:br>
              <a:rPr lang="it-IT" b="1" dirty="0" smtClean="0"/>
            </a:br>
            <a:r>
              <a:rPr lang="it-IT" b="1" dirty="0" smtClean="0"/>
              <a:t>Secvențe </a:t>
            </a:r>
            <a:r>
              <a:rPr lang="it-IT" b="1" dirty="0" smtClean="0"/>
              <a:t>ale curricumului în DSM</a:t>
            </a:r>
            <a:r>
              <a:rPr lang="it-IT" dirty="0" smtClean="0"/>
              <a:t> </a:t>
            </a:r>
            <a:endParaRPr lang="en-US" dirty="0"/>
          </a:p>
        </p:txBody>
      </p:sp>
      <p:pic>
        <p:nvPicPr>
          <p:cNvPr id="4" name="Picture 3" descr="C:\Users\Ramona\Desktop\Erasmus +\poze mob_romania\20160309_11164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752600"/>
            <a:ext cx="33528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Ramona\Desktop\Erasmus +\poze mob_romania\20160309_10023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828800"/>
            <a:ext cx="3352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Users\Ramona\Desktop\Erasmus +\poze mob_romania\20160309_20112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4267200"/>
            <a:ext cx="3048000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10 </a:t>
            </a:r>
            <a:r>
              <a:rPr lang="en-US" b="1" dirty="0" err="1" smtClean="0">
                <a:solidFill>
                  <a:srgbClr val="FF0000"/>
                </a:solidFill>
              </a:rPr>
              <a:t>martie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it-IT" dirty="0" smtClean="0"/>
              <a:t>Reuniune de coordonare </a:t>
            </a:r>
            <a:r>
              <a:rPr lang="it-IT" dirty="0" smtClean="0"/>
              <a:t>. </a:t>
            </a:r>
            <a:br>
              <a:rPr lang="it-IT" dirty="0" smtClean="0"/>
            </a:br>
            <a:r>
              <a:rPr lang="it-IT" dirty="0" smtClean="0"/>
              <a:t>Vizita Salina Turda</a:t>
            </a:r>
            <a:endParaRPr lang="en-US" dirty="0"/>
          </a:p>
        </p:txBody>
      </p:sp>
      <p:pic>
        <p:nvPicPr>
          <p:cNvPr id="4" name="Picture 3" descr="C:\Users\Ramona\Desktop\Erasmus +\poze mob_romania\20160310_0813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362199"/>
            <a:ext cx="3657600" cy="213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Ramona\Desktop\Erasmus +\poze mob_romania\20160310_16200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4038600"/>
            <a:ext cx="3505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11 </a:t>
            </a:r>
            <a:r>
              <a:rPr lang="en-US" b="1" dirty="0" err="1" smtClean="0">
                <a:solidFill>
                  <a:srgbClr val="FF0000"/>
                </a:solidFill>
              </a:rPr>
              <a:t>martie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dirty="0" smtClean="0"/>
              <a:t>Work-shop carte </a:t>
            </a:r>
            <a:r>
              <a:rPr lang="en-US" dirty="0" err="1" smtClean="0"/>
              <a:t>tactil</a:t>
            </a:r>
            <a:r>
              <a:rPr lang="ro-RO" dirty="0" err="1" smtClean="0"/>
              <a:t>ă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3" descr="C:\Users\Ramona\Desktop\Erasmus +\poze mob_romania\20160311_09345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600200"/>
            <a:ext cx="2895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Ramona\Desktop\Erasmus +\poze mob_romania\20160311_09481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676400"/>
            <a:ext cx="3343275" cy="1880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Ramona\Desktop\Erasmus +\poze mob_romania\20160311_10242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4038600"/>
            <a:ext cx="34290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Users\Ramona\Desktop\Erasmus +\poze mob_romania\20160311_10342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5242983" y="4282017"/>
            <a:ext cx="2506134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o-RO" dirty="0" smtClean="0"/>
              <a:t>Evaluare. Inmânarea certificatelor de participare.</a:t>
            </a:r>
            <a:endParaRPr lang="en-US" dirty="0"/>
          </a:p>
        </p:txBody>
      </p:sp>
      <p:pic>
        <p:nvPicPr>
          <p:cNvPr id="4" name="Picture 3" descr="C:\Users\Ramona\Desktop\Erasmus +\poze mob_romania\20160311_12065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600200"/>
            <a:ext cx="33337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Ramona\Desktop\Erasmus +\poze mob_romania\20160311_12042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676400"/>
            <a:ext cx="2878667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Users\Ramona\Desktop\Erasmus +\poze mob_romania\20160311_12375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4038600" y="4114800"/>
            <a:ext cx="3505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C:\Users\Ramona\Desktop\Erasmus +\poze mob_romania\20160311_12314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1219201" y="4495799"/>
            <a:ext cx="251459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123</TotalTime>
  <Words>68</Words>
  <Application>Microsoft Office PowerPoint</Application>
  <PresentationFormat>On-screen Show (4:3)</PresentationFormat>
  <Paragraphs>18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Verve</vt:lpstr>
      <vt:lpstr>  Activitate de formare  Abodarea educațională individualizată a copilului cu deficiențe senzoriale multiple.  Work-shop - Cărți tactile. </vt:lpstr>
      <vt:lpstr> 7 martie Primirea invitaților Cuvânt de bun venit </vt:lpstr>
      <vt:lpstr>Program artistic</vt:lpstr>
      <vt:lpstr>Vizitarea CSEI Cristal  Teatru de păpuși ,, Prieteni europeni,,</vt:lpstr>
      <vt:lpstr>Jocuri de intercunoaștere  Introducere în problematica DSM </vt:lpstr>
      <vt:lpstr>Interventia timpurie la copilul cu DSM. Experiența SENSE la CSEI CRISTAL </vt:lpstr>
      <vt:lpstr>Vizitarea centrului istoric al orașului</vt:lpstr>
      <vt:lpstr>8 Martie Activități de predare ale partenerilor în grupe/clase </vt:lpstr>
      <vt:lpstr>Jocuri de enrgizare. Evaluarea copilului cu DSM. Scala Callier Azusa. Copilul cu surdocecitate Studiu de caz : Denisa  </vt:lpstr>
      <vt:lpstr>Vizitarea cetății Oradea.  Cină festivă cu personalul CSEI Cristal</vt:lpstr>
      <vt:lpstr>9 martie Activitate demonstrativă clasa de nevăzători  Prezentarea unor materiale didactice/metode  folosite în munca cu copiii cu deficiențe de vedere și DSM  </vt:lpstr>
      <vt:lpstr>Jocuri de energizare a grupului. Secvențe ale curricumului în DSM </vt:lpstr>
      <vt:lpstr>10 martie Reuniune de coordonare .  Vizita Salina Turda</vt:lpstr>
      <vt:lpstr>11 martie Work-shop carte tactilă </vt:lpstr>
      <vt:lpstr>Evaluare. Inmânarea certificatelor de participare.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Activitate de formare  Abodarea educațională individualizată a copilului cu deficiențe senzoriale multiple.  Work-shop - Cărți tactile. </dc:title>
  <dc:creator>Ramona</dc:creator>
  <cp:lastModifiedBy>Ramona</cp:lastModifiedBy>
  <cp:revision>20</cp:revision>
  <dcterms:created xsi:type="dcterms:W3CDTF">2016-03-17T08:24:04Z</dcterms:created>
  <dcterms:modified xsi:type="dcterms:W3CDTF">2016-03-18T11:21:39Z</dcterms:modified>
</cp:coreProperties>
</file>